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6" r:id="rId10"/>
    <p:sldId id="357" r:id="rId11"/>
    <p:sldId id="355" r:id="rId12"/>
    <p:sldId id="358" r:id="rId13"/>
    <p:sldId id="364" r:id="rId14"/>
    <p:sldId id="365" r:id="rId15"/>
    <p:sldId id="359" r:id="rId16"/>
    <p:sldId id="360" r:id="rId17"/>
    <p:sldId id="361" r:id="rId18"/>
    <p:sldId id="362" r:id="rId19"/>
    <p:sldId id="363" r:id="rId20"/>
    <p:sldId id="366" r:id="rId21"/>
    <p:sldId id="367" r:id="rId22"/>
    <p:sldId id="368" r:id="rId23"/>
    <p:sldId id="369" r:id="rId24"/>
    <p:sldId id="370" r:id="rId25"/>
    <p:sldId id="354" r:id="rId26"/>
    <p:sldId id="371" r:id="rId27"/>
    <p:sldId id="337" r:id="rId28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46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97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76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0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88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137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42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84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5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3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343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85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16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4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142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893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241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5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70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82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55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64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49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18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ipe2.sourceforge.ne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hyperlink" Target="https://www.irt.rwth-aachen.de/cms/IRT/Studium/Downloads/~osru/Petrinetz-Tool-Netlab/?lidx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04048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CONTROLE DE SISTEMAS DE EVENTOS DISCRETOS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Redes de Petri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Estrutura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62610" y="1078786"/>
            <a:ext cx="5884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Lugar (representado por um círculo</a:t>
            </a:r>
            <a:r>
              <a:rPr lang="pt-BR" sz="2400" dirty="0"/>
              <a:t>): estado parcial, procedimento, conjunto de recursos, etc. Em geral, todo lugar tem um predicado associado, por exemplo, máquina livre, peça em espera.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94334" y="3524346"/>
            <a:ext cx="588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Transição (representada por barra ou retângulo): associada a um evento que ocorre no sistema, exemplo, iniciar a operação.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7550" y="4955507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7 . Rede de Petri.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1484860"/>
            <a:ext cx="4133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Estrutura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94334" y="2078569"/>
            <a:ext cx="5884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Ficha (representado por um ponto sobre um lugar</a:t>
            </a:r>
            <a:r>
              <a:rPr lang="pt-BR" sz="2400" dirty="0"/>
              <a:t>): indicador significativo que a condição associada ao lugar é verificada. Pode representar um objeto (recurso ou peça) numa certa posição geográfica (num determinado estado). Por exemplo, uma ficha no lugar máquina livre indica que a máquina está livre (predicado verdadeiro) 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1" y="1184288"/>
            <a:ext cx="3971925" cy="32480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47550" y="4955507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7 . Rede de Petri.</a:t>
            </a:r>
          </a:p>
        </p:txBody>
      </p:sp>
    </p:spTree>
    <p:extLst>
      <p:ext uri="{BB962C8B-B14F-4D97-AF65-F5344CB8AC3E}">
        <p14:creationId xmlns:p14="http://schemas.microsoft.com/office/powerpoint/2010/main" val="11084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Estados de um Sistema em Rede de Petri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94334" y="2521970"/>
            <a:ext cx="5884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Chamado de </a:t>
            </a:r>
            <a:r>
              <a:rPr lang="pt-BR" sz="2400" b="1" dirty="0"/>
              <a:t>Marcação</a:t>
            </a:r>
            <a:r>
              <a:rPr lang="pt-BR" sz="2400" dirty="0"/>
              <a:t>. É dado pela </a:t>
            </a:r>
            <a:r>
              <a:rPr lang="pt-BR" sz="2400" b="1" dirty="0"/>
              <a:t>repartição de fichas </a:t>
            </a:r>
            <a:r>
              <a:rPr lang="pt-BR" sz="2400" dirty="0"/>
              <a:t>nos lugares da rede de Petri. A cada evento que ocorre no sistema, é associada uma transição no modelo, que faz com que as fichas mudem de lugar e as marcações das fichas (estados) se alterem.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7550" y="4955507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7 . Rede de Petri.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1484860"/>
            <a:ext cx="4133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6E61961-B2E8-1892-AEC9-EFA59569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281906"/>
            <a:ext cx="87249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AED98B-51F6-11CC-7B09-54B3ACDC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99" y="1018893"/>
            <a:ext cx="86106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Dinâmica da Rede de Petri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94334" y="1779855"/>
            <a:ext cx="58840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O disparo de uma transição consiste em dois passos: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Retirar as fichas dos lugares de entrada, indicando que esta condição não é mais verdadeira após a ocorrência do evento;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Depositar fichas em cada lugar de saída, indicando que estas atividades estarão, após a ocorrência do evento, sendo executadas.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7550" y="4955507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7 . Rede de Petri.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1" y="1184288"/>
            <a:ext cx="39719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7" y="1015742"/>
            <a:ext cx="3248025" cy="5067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206" y="1205706"/>
            <a:ext cx="3609975" cy="49339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33230" y="6727032"/>
            <a:ext cx="51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8 . Caminhos alternativos (a); repetição (b).</a:t>
            </a:r>
          </a:p>
        </p:txBody>
      </p:sp>
    </p:spTree>
    <p:extLst>
      <p:ext uri="{BB962C8B-B14F-4D97-AF65-F5344CB8AC3E}">
        <p14:creationId xmlns:p14="http://schemas.microsoft.com/office/powerpoint/2010/main" val="68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33230" y="6727032"/>
            <a:ext cx="51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9 . Divisão (a);  junção (b).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00" y="1484860"/>
            <a:ext cx="2600325" cy="4476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386" y="1481931"/>
            <a:ext cx="29622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742163" y="349702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88007" y="6588532"/>
            <a:ext cx="51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10 . Partilhamento de um recurso.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899" y="1397117"/>
            <a:ext cx="46196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805980" y="5583502"/>
            <a:ext cx="51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10 . Sequência de processos.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44" y="2677318"/>
            <a:ext cx="7096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Redes de Petri são ferramentas gráficas e matemáticas, que se adaptam bem a um grande número de aplicações em que as noções de eventos e de evoluções simultâneas são importantes.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23371" y="4542542"/>
            <a:ext cx="514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Usando-se Redes de Petri pode-se modelar sistemas paralelos, concorrentes, assíncronos e não-determinísticos.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4086" y="1366802"/>
            <a:ext cx="36809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 teoria é muito jovem: 1962;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sistemas de fabricação automatizada, a aplicação de redes de Petri efetuou-se de início na França, sob a forma um pouco modificada denominada Grafcet;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Norma em nível europeu (IEC 848);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Países mais ativos são: França, Alemanha e Japão.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7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9627333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Aplicação: Sistema Máquina-Ferramenta e Robô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B78D0A-9965-9B36-29A8-29D8B207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266" y="891381"/>
            <a:ext cx="4010025" cy="27813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9ABAEB2-5FA4-CAA8-EBFC-81535DEBE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4" y="3802063"/>
            <a:ext cx="609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9627333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Aplicação: Sistema Máquina-Ferramenta e Robô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ABAEB2-5FA4-CAA8-EBFC-81535DEB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86" y="1152681"/>
            <a:ext cx="4335485" cy="2520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F2A0861-7266-762B-C75A-7AA1C2CA9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717" y="4008974"/>
            <a:ext cx="4170822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9627333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Aplicação: Sistema Máquina-Ferramenta e Robô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319873-0CC2-214C-EE07-4DC5536F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40" y="1009369"/>
            <a:ext cx="4602783" cy="2952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3D186C-2A5C-0F67-9E7A-C7929E24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240" y="4079356"/>
            <a:ext cx="456339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9627333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Aplicação: Sistema Máquina-Ferramenta e Robô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E68F63-4066-67B5-3D86-0879F714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94" y="1086797"/>
            <a:ext cx="4403560" cy="288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4CDE8B-D89C-8756-DC24-0873C258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74" y="4105608"/>
            <a:ext cx="4704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9627333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Aplicação: Sistema Máquina-Ferramenta e Robô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D401FA-B33F-2E76-B7B5-AFE61B7EF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32" y="934477"/>
            <a:ext cx="3850798" cy="252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65DCD0-CD49-6863-AD12-06D3D174B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34" y="3674886"/>
            <a:ext cx="444147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42396" y="1226734"/>
            <a:ext cx="56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http://projects.laas.fr/tina/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784395-76BC-0A73-4246-95D19DFD8A5B}"/>
              </a:ext>
            </a:extLst>
          </p:cNvPr>
          <p:cNvSpPr txBox="1"/>
          <p:nvPr/>
        </p:nvSpPr>
        <p:spPr>
          <a:xfrm>
            <a:off x="4699895" y="738047"/>
            <a:ext cx="552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1. TINA (Time Petri Net Analyzer)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406139-2CF5-51F4-66A6-45A9DE1287DA}"/>
              </a:ext>
            </a:extLst>
          </p:cNvPr>
          <p:cNvSpPr txBox="1"/>
          <p:nvPr/>
        </p:nvSpPr>
        <p:spPr>
          <a:xfrm>
            <a:off x="4454013" y="1700981"/>
            <a:ext cx="547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400" dirty="0"/>
              <a:t>É uma ferramenta de software para edição e análise de Redes de Petri.</a:t>
            </a:r>
            <a:endParaRPr lang="pt-BR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C8DA91-4223-02FA-D077-8F0CF4ABBED5}"/>
              </a:ext>
            </a:extLst>
          </p:cNvPr>
          <p:cNvSpPr txBox="1"/>
          <p:nvPr/>
        </p:nvSpPr>
        <p:spPr>
          <a:xfrm>
            <a:off x="4454014" y="3030017"/>
            <a:ext cx="563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2. PIPE2: Software de Simulação de Redes de Petri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318B9B-CC5C-FF87-E331-A0DAFF6B205C}"/>
              </a:ext>
            </a:extLst>
          </p:cNvPr>
          <p:cNvSpPr txBox="1"/>
          <p:nvPr/>
        </p:nvSpPr>
        <p:spPr>
          <a:xfrm>
            <a:off x="4532671" y="4257368"/>
            <a:ext cx="555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Tutorial do uso da ferramenta PIPE2 (</a:t>
            </a:r>
            <a:r>
              <a:rPr lang="pt-BR" sz="2400" dirty="0">
                <a:hlinkClick r:id="rId4"/>
              </a:rPr>
              <a:t>http://pipe2.sourceforge.net</a:t>
            </a:r>
            <a:r>
              <a:rPr lang="pt-BR" sz="2400" dirty="0"/>
              <a:t>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O PIPE2 é uma ferramenta de código aberto para criar e analisar redes Petri.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8D03AF-CD80-9E58-A877-A05A758E08FA}"/>
              </a:ext>
            </a:extLst>
          </p:cNvPr>
          <p:cNvSpPr txBox="1"/>
          <p:nvPr/>
        </p:nvSpPr>
        <p:spPr>
          <a:xfrm>
            <a:off x="115127" y="3612115"/>
            <a:ext cx="389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https://www.galirows.com.br/meublog/blog/ferramenta-pipe/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5FDAA-BC40-837D-A199-E77D83CD04D7}"/>
              </a:ext>
            </a:extLst>
          </p:cNvPr>
          <p:cNvSpPr txBox="1"/>
          <p:nvPr/>
        </p:nvSpPr>
        <p:spPr>
          <a:xfrm>
            <a:off x="123528" y="1422155"/>
            <a:ext cx="38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/>
              <a:t>Vídeo que mostra as funcionalidades da ferramenta PIPE2, com a elaboração de uma rede de Petri e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8942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4476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784395-76BC-0A73-4246-95D19DFD8A5B}"/>
              </a:ext>
            </a:extLst>
          </p:cNvPr>
          <p:cNvSpPr txBox="1"/>
          <p:nvPr/>
        </p:nvSpPr>
        <p:spPr>
          <a:xfrm>
            <a:off x="4699895" y="738047"/>
            <a:ext cx="552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3. </a:t>
            </a:r>
            <a:r>
              <a:rPr lang="pt-BR" sz="2400" dirty="0" err="1"/>
              <a:t>NetLab</a:t>
            </a:r>
            <a:r>
              <a:rPr lang="pt-BR" sz="2400" dirty="0"/>
              <a:t> – editor de Rede de Petri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548AC9-DADF-31BB-F490-C322089594BC}"/>
              </a:ext>
            </a:extLst>
          </p:cNvPr>
          <p:cNvSpPr txBox="1"/>
          <p:nvPr/>
        </p:nvSpPr>
        <p:spPr>
          <a:xfrm>
            <a:off x="254086" y="2271252"/>
            <a:ext cx="3600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https://www.irt.rwth-aachen.de/cms/IRT/Studium/Downloads/~osru/Petrinetz-Tool-Netlab/?lidx=1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C4590E-5A7F-4AE2-7643-A976DB732B3D}"/>
              </a:ext>
            </a:extLst>
          </p:cNvPr>
          <p:cNvSpPr txBox="1"/>
          <p:nvPr/>
        </p:nvSpPr>
        <p:spPr>
          <a:xfrm>
            <a:off x="4493342" y="1486422"/>
            <a:ext cx="552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400" dirty="0" err="1"/>
              <a:t>Netlab</a:t>
            </a:r>
            <a:r>
              <a:rPr lang="pt-PT" sz="2400" dirty="0"/>
              <a:t> é um programa que serve como editor e ferramenta de análise de redes de Petri, também chamadas de redes de lugar/transição. 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BA2953-10BC-BC78-C224-4914236195D3}"/>
              </a:ext>
            </a:extLst>
          </p:cNvPr>
          <p:cNvSpPr txBox="1"/>
          <p:nvPr/>
        </p:nvSpPr>
        <p:spPr>
          <a:xfrm>
            <a:off x="254086" y="1366802"/>
            <a:ext cx="360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Site para download do </a:t>
            </a:r>
            <a:r>
              <a:rPr lang="pt-BR" sz="2400" dirty="0" err="1"/>
              <a:t>NetLab</a:t>
            </a:r>
            <a:r>
              <a:rPr lang="pt-BR" sz="2400" dirty="0"/>
              <a:t>: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9DC54B8-FF76-FAEA-9004-150A7A4E8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585" y="3342792"/>
            <a:ext cx="34571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84CC0D-EB41-C072-BA21-C6BD36A17158}"/>
              </a:ext>
            </a:extLst>
          </p:cNvPr>
          <p:cNvSpPr txBox="1"/>
          <p:nvPr/>
        </p:nvSpPr>
        <p:spPr>
          <a:xfrm>
            <a:off x="4742162" y="3969665"/>
            <a:ext cx="58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http://professorcesarcosta.com.br/disciplinas/cosed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58722" y="3103321"/>
            <a:ext cx="568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https://projects.laas.fr/tina/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37E5F3-16F3-56A2-53FA-C9F4E17B8541}"/>
              </a:ext>
            </a:extLst>
          </p:cNvPr>
          <p:cNvSpPr txBox="1"/>
          <p:nvPr/>
        </p:nvSpPr>
        <p:spPr>
          <a:xfrm>
            <a:off x="4227591" y="1397399"/>
            <a:ext cx="621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Miyagi, Paulo Eigi. Controle programável: Fundamentos do</a:t>
            </a:r>
          </a:p>
          <a:p>
            <a:r>
              <a:rPr lang="pt-BR" sz="2000" dirty="0"/>
              <a:t>Controle de Sistemas a Eventos Discretos. 1.a Edição, São </a:t>
            </a:r>
          </a:p>
          <a:p>
            <a:r>
              <a:rPr lang="pt-BR" sz="2000" dirty="0"/>
              <a:t>Paulo: Blücher, 1996.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representação gráfica das redes de Petri tem se mostrado muito útil, pois permite a visualização dos processos e a comunicação entre eles (Figura 1).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4141850"/>
            <a:ext cx="5142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redes de Petri são formadas por dois tipos de componentes (Figura 2):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ativo denominado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Outro passivo denominado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9" y="2073443"/>
            <a:ext cx="2114550" cy="10096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3095" y="3200496"/>
            <a:ext cx="164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1. Grafo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7" y="3817654"/>
            <a:ext cx="3286125" cy="9810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62069" y="5193131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2. Elementos básicos.</a:t>
            </a:r>
          </a:p>
        </p:txBody>
      </p:sp>
    </p:spTree>
    <p:extLst>
      <p:ext uri="{BB962C8B-B14F-4D97-AF65-F5344CB8AC3E}">
        <p14:creationId xmlns:p14="http://schemas.microsoft.com/office/powerpoint/2010/main" val="42723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correspondem às variáveis de estado e 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transições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ás ações (eventos) realizadas pelo sistema.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4141850"/>
            <a:ext cx="5142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realização de uma ação (evento) está associada a algumas pré-condições (condições de algumas variáveis de estado), ou seja, existe uma relação entre 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que possibilita a realização de uma ação.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9" y="2073443"/>
            <a:ext cx="2114550" cy="10096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3095" y="3200496"/>
            <a:ext cx="164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1. Grafo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7" y="3817654"/>
            <a:ext cx="3286125" cy="9810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62069" y="5193131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2. Elementos básicos.</a:t>
            </a:r>
          </a:p>
        </p:txBody>
      </p:sp>
    </p:spTree>
    <p:extLst>
      <p:ext uri="{BB962C8B-B14F-4D97-AF65-F5344CB8AC3E}">
        <p14:creationId xmlns:p14="http://schemas.microsoft.com/office/powerpoint/2010/main" val="18787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Assim, após a realização de uma ação (evento), alguns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terão suas informações alteradas (pós-condições).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4141850"/>
            <a:ext cx="5142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Graficamente, 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são representados por círculos e 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traços ou barras. Estes dois elementos são os vértices do grafo associado as redes de Petri.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9" y="2073443"/>
            <a:ext cx="2114550" cy="10096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3095" y="3200496"/>
            <a:ext cx="164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1. Grafo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7" y="3817654"/>
            <a:ext cx="3286125" cy="9810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62069" y="5193131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2. Elementos básicos.</a:t>
            </a:r>
          </a:p>
        </p:txBody>
      </p:sp>
    </p:spTree>
    <p:extLst>
      <p:ext uri="{BB962C8B-B14F-4D97-AF65-F5344CB8AC3E}">
        <p14:creationId xmlns:p14="http://schemas.microsoft.com/office/powerpoint/2010/main" val="28855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vértices são interligados por arcos dirigidos (setas). Os arcos que interligam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às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correspondem à relação entre condições verdadeiras, que em um dado momento, possibilitam a execução das ações.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4141850"/>
            <a:ext cx="5142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Enquanto os arcos que interligam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representam a relação entre as ações e as condições que se tornam verdadeiras com a execução das ações.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69" y="2073443"/>
            <a:ext cx="2114550" cy="10096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3095" y="3200496"/>
            <a:ext cx="164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1. Grafo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7" y="3817654"/>
            <a:ext cx="3286125" cy="9810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62069" y="5193131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2. Elementos básicos.</a:t>
            </a:r>
          </a:p>
        </p:txBody>
      </p:sp>
    </p:spTree>
    <p:extLst>
      <p:ext uri="{BB962C8B-B14F-4D97-AF65-F5344CB8AC3E}">
        <p14:creationId xmlns:p14="http://schemas.microsoft.com/office/powerpoint/2010/main" val="31131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23371" y="1759654"/>
            <a:ext cx="5635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vértices de um grafo associado a uma rede de Petri podem ser interligados por múltiplos arcos. Por exemplo, um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pode ser conectado a uma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através de diversos arcos ou vice-versa (Figura 3).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4141850"/>
            <a:ext cx="5142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Pode-se substitui os múltiplos arcos por um único arco valorado, onde o numeral associado ao arco corresponde ao número de arcos que interligam os vértices (Figura 4).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11774" y="3258834"/>
            <a:ext cx="164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3. Múltiplo arco.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62069" y="5584500"/>
            <a:ext cx="214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4. Arco valorado.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69" y="1211148"/>
            <a:ext cx="1533525" cy="18669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906" y="3672681"/>
            <a:ext cx="13716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33072" y="1366802"/>
            <a:ext cx="563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/>
              <a:t>Ilustremos os conceitos informalmente apresentados descrevendo o ciclo repetitivo dos turnos (períodos) de um dia.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2706851"/>
            <a:ext cx="51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Dividamos o dia em três períodos: </a:t>
            </a:r>
            <a:r>
              <a:rPr lang="pt-BR" i="1" dirty="0">
                <a:cs typeface="Arial" panose="020B0604020202020204" pitchFamily="34" charset="0"/>
              </a:rPr>
              <a:t>manhã,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 i="1" dirty="0">
                <a:cs typeface="Arial" panose="020B0604020202020204" pitchFamily="34" charset="0"/>
              </a:rPr>
              <a:t>tarde </a:t>
            </a:r>
            <a:r>
              <a:rPr lang="pt-BR" dirty="0">
                <a:cs typeface="Arial" panose="020B0604020202020204" pitchFamily="34" charset="0"/>
              </a:rPr>
              <a:t>e </a:t>
            </a:r>
            <a:r>
              <a:rPr lang="pt-BR" i="1" dirty="0">
                <a:cs typeface="Arial" panose="020B0604020202020204" pitchFamily="34" charset="0"/>
              </a:rPr>
              <a:t>noite</a:t>
            </a:r>
            <a:r>
              <a:rPr lang="pt-BR" dirty="0">
                <a:cs typeface="Arial" panose="020B0604020202020204" pitchFamily="34" charset="0"/>
              </a:rPr>
              <a:t>, ou seja, há três condições.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 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55464" y="3928328"/>
            <a:ext cx="537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A transição de uma dessas condições para uma outra, por exemplo: amanhecer (</a:t>
            </a:r>
            <a:r>
              <a:rPr lang="pt-BR" i="1" dirty="0">
                <a:cs typeface="Arial" panose="020B0604020202020204" pitchFamily="34" charset="0"/>
              </a:rPr>
              <a:t>noite</a:t>
            </a:r>
            <a:r>
              <a:rPr lang="pt-BR" dirty="0">
                <a:cs typeface="Arial" panose="020B0604020202020204" pitchFamily="34" charset="0"/>
              </a:rPr>
              <a:t>        </a:t>
            </a:r>
            <a:r>
              <a:rPr lang="pt-BR" i="1" dirty="0">
                <a:cs typeface="Arial" panose="020B0604020202020204" pitchFamily="34" charset="0"/>
              </a:rPr>
              <a:t>manhã)</a:t>
            </a:r>
            <a:r>
              <a:rPr lang="pt-BR" dirty="0">
                <a:cs typeface="Arial" panose="020B0604020202020204" pitchFamily="34" charset="0"/>
              </a:rPr>
              <a:t>, são os eventos. 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8609744" y="4398209"/>
            <a:ext cx="2774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648813" y="5409082"/>
            <a:ext cx="561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O modelo que representa o ciclo operacional desse sistema é formado pelas três condições, representadas por  três variáveis de estado (lugares), e por três eventos (transições): amanhecer, entardecer e anoitecer..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52" y="1348565"/>
            <a:ext cx="2162175" cy="1619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26" y="3430986"/>
            <a:ext cx="2057400" cy="1524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41506" y="5279657"/>
            <a:ext cx="209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5. Períodos do Dia .</a:t>
            </a:r>
          </a:p>
        </p:txBody>
      </p:sp>
    </p:spTree>
    <p:extLst>
      <p:ext uri="{BB962C8B-B14F-4D97-AF65-F5344CB8AC3E}">
        <p14:creationId xmlns:p14="http://schemas.microsoft.com/office/powerpoint/2010/main" val="40081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254086" y="38409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PETRI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33072" y="1366802"/>
            <a:ext cx="563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/>
              <a:t>A seguir vamos apresentar um modelo da rede de Petri que representa algumas das tarefas de uma </a:t>
            </a:r>
            <a:r>
              <a:rPr lang="pt-BR" i="1" dirty="0"/>
              <a:t>linha de montagem.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33072" y="2706851"/>
            <a:ext cx="554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Neste modelo, descreveremos o empacotamento e envio ao setor de expedição de conjuntos de </a:t>
            </a:r>
            <a:r>
              <a:rPr lang="pt-BR" i="1" dirty="0">
                <a:cs typeface="Arial" panose="020B0604020202020204" pitchFamily="34" charset="0"/>
              </a:rPr>
              <a:t>parafusos</a:t>
            </a:r>
            <a:r>
              <a:rPr lang="pt-BR" dirty="0">
                <a:cs typeface="Arial" panose="020B0604020202020204" pitchFamily="34" charset="0"/>
              </a:rPr>
              <a:t> e </a:t>
            </a:r>
            <a:r>
              <a:rPr lang="pt-BR" i="1" dirty="0">
                <a:cs typeface="Arial" panose="020B0604020202020204" pitchFamily="34" charset="0"/>
              </a:rPr>
              <a:t>porcas,</a:t>
            </a:r>
            <a:r>
              <a:rPr lang="pt-BR" dirty="0">
                <a:cs typeface="Arial" panose="020B0604020202020204" pitchFamily="34" charset="0"/>
              </a:rPr>
              <a:t> contudo não representaremos as tarefas da manufatura dos parafusos e das porcas. 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65160" y="642091"/>
            <a:ext cx="4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 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42163" y="4323899"/>
            <a:ext cx="537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Este sistema forma conjuntos de três </a:t>
            </a:r>
            <a:r>
              <a:rPr lang="pt-BR" i="1" dirty="0">
                <a:cs typeface="Arial" panose="020B0604020202020204" pitchFamily="34" charset="0"/>
              </a:rPr>
              <a:t>parafusos</a:t>
            </a:r>
            <a:r>
              <a:rPr lang="pt-BR" dirty="0">
                <a:cs typeface="Arial" panose="020B0604020202020204" pitchFamily="34" charset="0"/>
              </a:rPr>
              <a:t> e três </a:t>
            </a:r>
            <a:r>
              <a:rPr lang="pt-BR" i="1" dirty="0">
                <a:cs typeface="Arial" panose="020B0604020202020204" pitchFamily="34" charset="0"/>
              </a:rPr>
              <a:t>porcas</a:t>
            </a:r>
            <a:r>
              <a:rPr lang="pt-BR" dirty="0">
                <a:cs typeface="Arial" panose="020B0604020202020204" pitchFamily="34" charset="0"/>
              </a:rPr>
              <a:t>. Um novo conjunto só poderá ser empacotado quando o conjunto atualmente produzido for enviado a fase seguinte do processo.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55464" y="5962096"/>
            <a:ext cx="561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cs typeface="Arial" panose="020B0604020202020204" pitchFamily="34" charset="0"/>
              </a:rPr>
              <a:t>Após os pacotes (conjuntos) serem formados, estes são enviados ao setor de expedição.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28" y="2426282"/>
            <a:ext cx="2895600" cy="22669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41506" y="5279657"/>
            <a:ext cx="2097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6. linha de produção.</a:t>
            </a:r>
          </a:p>
        </p:txBody>
      </p:sp>
    </p:spTree>
    <p:extLst>
      <p:ext uri="{BB962C8B-B14F-4D97-AF65-F5344CB8AC3E}">
        <p14:creationId xmlns:p14="http://schemas.microsoft.com/office/powerpoint/2010/main" val="30684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</TotalTime>
  <Words>1338</Words>
  <Application>Microsoft Office PowerPoint</Application>
  <PresentationFormat>Personalizar</PresentationFormat>
  <Paragraphs>126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106</cp:revision>
  <dcterms:created xsi:type="dcterms:W3CDTF">2022-01-16T23:09:25Z</dcterms:created>
  <dcterms:modified xsi:type="dcterms:W3CDTF">2024-10-09T15:19:10Z</dcterms:modified>
</cp:coreProperties>
</file>